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DC17F-9CF4-4978-90C9-4D10B5597BB0}" type="datetimeFigureOut">
              <a:rPr lang="it-IT" smtClean="0"/>
              <a:t>06/11/2012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7E674-13BE-4A3C-998B-1F123CC70C21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iurcost.org/decisioni/1973/0183s-73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7544" y="548680"/>
            <a:ext cx="83529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Corte costituzionale: Sent. 170/1984 “</a:t>
            </a:r>
            <a:r>
              <a:rPr lang="it-IT" b="1" dirty="0" err="1"/>
              <a:t>Granital</a:t>
            </a:r>
            <a:r>
              <a:rPr lang="it-IT" b="1" dirty="0"/>
              <a:t>” – 3. </a:t>
            </a:r>
            <a:r>
              <a:rPr lang="it-IT" b="1" dirty="0" smtClean="0"/>
              <a:t>Teoria dei </a:t>
            </a:r>
            <a:r>
              <a:rPr lang="it-IT" b="1" dirty="0" err="1" smtClean="0"/>
              <a:t>controlimiti</a:t>
            </a:r>
            <a:endParaRPr lang="it-IT" b="1" dirty="0"/>
          </a:p>
          <a:p>
            <a:r>
              <a:rPr lang="it-IT" dirty="0"/>
              <a:t> </a:t>
            </a:r>
          </a:p>
          <a:p>
            <a:r>
              <a:rPr lang="it-IT" dirty="0"/>
              <a:t>Questo Collegio ha, nella sentenza n. </a:t>
            </a:r>
            <a:r>
              <a:rPr lang="it-IT" dirty="0">
                <a:hlinkClick r:id="rId2"/>
              </a:rPr>
              <a:t>183/73</a:t>
            </a:r>
            <a:r>
              <a:rPr lang="it-IT" dirty="0"/>
              <a:t>, già avvertito come la </a:t>
            </a:r>
            <a:r>
              <a:rPr lang="it-IT" u="sng" dirty="0"/>
              <a:t>legge di esecuzione</a:t>
            </a:r>
            <a:r>
              <a:rPr lang="it-IT" dirty="0"/>
              <a:t> del Trattato possa andar soggetta al suo sindacato, in riferimento ai </a:t>
            </a:r>
            <a:r>
              <a:rPr lang="it-IT" u="sng" dirty="0">
                <a:solidFill>
                  <a:schemeClr val="accent1">
                    <a:lumMod val="75000"/>
                  </a:schemeClr>
                </a:solidFill>
              </a:rPr>
              <a:t>principi fondamentali del nostro ordinamento costituzionale e ai diritti inalienabili della persona umana</a:t>
            </a:r>
            <a:r>
              <a:rPr lang="it-IT" dirty="0"/>
              <a:t>, nell'ipotesi contemplata, sia pure come improbabile, al numero 9 nella parte motiva di detta pronunzia. Nel presente giudizio cade opportuno un altro ordine di precisazioni. Vanno denunciate in questa sede quelle statuizioni </a:t>
            </a:r>
            <a:r>
              <a:rPr lang="it-IT" dirty="0" smtClean="0"/>
              <a:t>della legge </a:t>
            </a:r>
            <a:r>
              <a:rPr lang="it-IT" dirty="0"/>
              <a:t>statale che si assumano costituzionalmente illegittime, in quanto </a:t>
            </a:r>
            <a:r>
              <a:rPr lang="it-IT" u="sng" dirty="0">
                <a:solidFill>
                  <a:schemeClr val="accent1">
                    <a:lumMod val="75000"/>
                  </a:schemeClr>
                </a:solidFill>
              </a:rPr>
              <a:t>dirette ad impedire o pregiudicare la perdurante osservanza del Trattato, in relazione al sistema o al nucleo essenziale dei suoi principi</a:t>
            </a:r>
            <a:r>
              <a:rPr lang="it-IT" dirty="0"/>
              <a:t>: situazione, questa, evidentemente diversa da quella che si verifica quando ricorre l'incompatibilità fra norme interne e singoli regolamenti comunitari. Nel caso che qui </a:t>
            </a:r>
            <a:r>
              <a:rPr lang="it-IT" dirty="0" smtClean="0"/>
              <a:t>è </a:t>
            </a:r>
            <a:r>
              <a:rPr lang="it-IT" dirty="0"/>
              <a:t>previsto, la Corte sarebbe, quindi, chiamata ad accertare se il legislatore ordinario abbia ingiustificatamente rimosso alcuno dei limiti della sovranità statuale, da esso medesimo posti, mediante </a:t>
            </a:r>
            <a:r>
              <a:rPr lang="it-IT" u="sng" dirty="0">
                <a:solidFill>
                  <a:schemeClr val="accent1">
                    <a:lumMod val="75000"/>
                  </a:schemeClr>
                </a:solidFill>
              </a:rPr>
              <a:t>la legge di esecuzione del Trattato, in diretto e puntuale adempimento dell'art. 11 Cost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15</Words>
  <Application>Microsoft Office PowerPoint</Application>
  <PresentationFormat>Presentazione su schermo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11</cp:revision>
  <dcterms:created xsi:type="dcterms:W3CDTF">2012-11-06T10:01:21Z</dcterms:created>
  <dcterms:modified xsi:type="dcterms:W3CDTF">2012-11-06T11:42:47Z</dcterms:modified>
</cp:coreProperties>
</file>